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707" r:id="rId1"/>
  </p:sldMasterIdLst>
  <p:notesMasterIdLst>
    <p:notesMasterId r:id="rId17"/>
  </p:notesMasterIdLst>
  <p:handoutMasterIdLst>
    <p:handoutMasterId r:id="rId18"/>
  </p:handoutMasterIdLst>
  <p:sldIdLst>
    <p:sldId id="257" r:id="rId2"/>
    <p:sldId id="364" r:id="rId3"/>
    <p:sldId id="342" r:id="rId4"/>
    <p:sldId id="350" r:id="rId5"/>
    <p:sldId id="344" r:id="rId6"/>
    <p:sldId id="354" r:id="rId7"/>
    <p:sldId id="357" r:id="rId8"/>
    <p:sldId id="355" r:id="rId9"/>
    <p:sldId id="363" r:id="rId10"/>
    <p:sldId id="356" r:id="rId11"/>
    <p:sldId id="362" r:id="rId12"/>
    <p:sldId id="359" r:id="rId13"/>
    <p:sldId id="360" r:id="rId14"/>
    <p:sldId id="361" r:id="rId15"/>
    <p:sldId id="348" r:id="rId16"/>
  </p:sldIdLst>
  <p:sldSz cx="9144000" cy="6858000" type="screen4x3"/>
  <p:notesSz cx="6718300" cy="101219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2E9426B3-3843-46B9-8C39-4D0EB6C7F1FE}">
          <p14:sldIdLst>
            <p14:sldId id="257"/>
            <p14:sldId id="364"/>
          </p14:sldIdLst>
        </p14:section>
        <p14:section name="Requirements Validation" id="{331586BA-BEF1-4594-BE5B-F1C9BA9B2F2B}">
          <p14:sldIdLst>
            <p14:sldId id="342"/>
            <p14:sldId id="350"/>
            <p14:sldId id="344"/>
          </p14:sldIdLst>
        </p14:section>
        <p14:section name="Requirements Management" id="{89BA90BD-0112-4192-9DE7-E9AD414D009D}">
          <p14:sldIdLst>
            <p14:sldId id="354"/>
            <p14:sldId id="357"/>
            <p14:sldId id="355"/>
            <p14:sldId id="363"/>
            <p14:sldId id="356"/>
            <p14:sldId id="362"/>
            <p14:sldId id="359"/>
            <p14:sldId id="360"/>
          </p14:sldIdLst>
        </p14:section>
        <p14:section name="Untitled Section" id="{705411D9-8635-4A36-B8F0-867BE057EC45}">
          <p14:sldIdLst>
            <p14:sldId id="361"/>
            <p14:sldId id="34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719" autoAdjust="0"/>
  </p:normalViewPr>
  <p:slideViewPr>
    <p:cSldViewPr>
      <p:cViewPr>
        <p:scale>
          <a:sx n="70" d="100"/>
          <a:sy n="70" d="100"/>
        </p:scale>
        <p:origin x="-686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4"/>
            <a:ext cx="2910854" cy="50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28" tIns="48314" rIns="96628" bIns="48314" numCol="1" anchor="t" anchorCtr="0" compatLnSpc="1">
            <a:prstTxWarp prst="textNoShape">
              <a:avLst/>
            </a:prstTxWarp>
          </a:bodyPr>
          <a:lstStyle>
            <a:lvl1pPr defTabSz="966319">
              <a:defRPr sz="1300"/>
            </a:lvl1pPr>
          </a:lstStyle>
          <a:p>
            <a:r>
              <a:rPr lang="en-US" smtClean="0"/>
              <a:t>Requirments Validation and Management</a:t>
            </a:r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5911" y="4"/>
            <a:ext cx="2910854" cy="50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28" tIns="48314" rIns="96628" bIns="48314" numCol="1" anchor="t" anchorCtr="0" compatLnSpc="1">
            <a:prstTxWarp prst="textNoShape">
              <a:avLst/>
            </a:prstTxWarp>
          </a:bodyPr>
          <a:lstStyle>
            <a:lvl1pPr algn="r" defTabSz="966319">
              <a:defRPr sz="1300"/>
            </a:lvl1pPr>
          </a:lstStyle>
          <a:p>
            <a:r>
              <a:rPr lang="en-US" smtClean="0"/>
              <a:t>Saturday Apr 16, 2011</a:t>
            </a:r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613578"/>
            <a:ext cx="2910854" cy="50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28" tIns="48314" rIns="96628" bIns="48314" numCol="1" anchor="b" anchorCtr="0" compatLnSpc="1">
            <a:prstTxWarp prst="textNoShape">
              <a:avLst/>
            </a:prstTxWarp>
          </a:bodyPr>
          <a:lstStyle>
            <a:lvl1pPr defTabSz="966319">
              <a:defRPr sz="13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5911" y="9613578"/>
            <a:ext cx="2910854" cy="50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28" tIns="48314" rIns="96628" bIns="48314" numCol="1" anchor="b" anchorCtr="0" compatLnSpc="1">
            <a:prstTxWarp prst="textNoShape">
              <a:avLst/>
            </a:prstTxWarp>
          </a:bodyPr>
          <a:lstStyle>
            <a:lvl1pPr algn="r" defTabSz="966319">
              <a:defRPr sz="1300"/>
            </a:lvl1pPr>
          </a:lstStyle>
          <a:p>
            <a:fld id="{FCC9BE4C-DB34-4927-840B-7FF8C2387A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515200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4"/>
            <a:ext cx="2910854" cy="50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28" tIns="48314" rIns="96628" bIns="48314" numCol="1" anchor="t" anchorCtr="0" compatLnSpc="1">
            <a:prstTxWarp prst="textNoShape">
              <a:avLst/>
            </a:prstTxWarp>
          </a:bodyPr>
          <a:lstStyle>
            <a:lvl1pPr defTabSz="966319">
              <a:defRPr sz="1300"/>
            </a:lvl1pPr>
          </a:lstStyle>
          <a:p>
            <a:r>
              <a:rPr lang="en-US" smtClean="0"/>
              <a:t>Requirments Validation and Management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7446" y="4"/>
            <a:ext cx="2910854" cy="50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28" tIns="48314" rIns="96628" bIns="48314" numCol="1" anchor="t" anchorCtr="0" compatLnSpc="1">
            <a:prstTxWarp prst="textNoShape">
              <a:avLst/>
            </a:prstTxWarp>
          </a:bodyPr>
          <a:lstStyle>
            <a:lvl1pPr algn="r" defTabSz="966319">
              <a:defRPr sz="1300"/>
            </a:lvl1pPr>
          </a:lstStyle>
          <a:p>
            <a:r>
              <a:rPr lang="en-US" smtClean="0"/>
              <a:t>Saturday Apr 16, 2011</a:t>
            </a:r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28675" y="758825"/>
            <a:ext cx="5060950" cy="37957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5060" y="4807585"/>
            <a:ext cx="4928187" cy="4555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28" tIns="48314" rIns="96628" bIns="483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615170"/>
            <a:ext cx="2910854" cy="50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28" tIns="48314" rIns="96628" bIns="48314" numCol="1" anchor="b" anchorCtr="0" compatLnSpc="1">
            <a:prstTxWarp prst="textNoShape">
              <a:avLst/>
            </a:prstTxWarp>
          </a:bodyPr>
          <a:lstStyle>
            <a:lvl1pPr defTabSz="966319">
              <a:defRPr sz="13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7446" y="9615170"/>
            <a:ext cx="2910854" cy="50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28" tIns="48314" rIns="96628" bIns="48314" numCol="1" anchor="b" anchorCtr="0" compatLnSpc="1">
            <a:prstTxWarp prst="textNoShape">
              <a:avLst/>
            </a:prstTxWarp>
          </a:bodyPr>
          <a:lstStyle>
            <a:lvl1pPr algn="r" defTabSz="966319">
              <a:defRPr sz="1300"/>
            </a:lvl1pPr>
          </a:lstStyle>
          <a:p>
            <a:fld id="{038339ED-2296-4DD2-8DDA-3E91310961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149803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83B6B6-996D-4291-89CE-BD29EAC28C53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828675" y="758825"/>
            <a:ext cx="5060950" cy="37957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5060" y="4807585"/>
            <a:ext cx="4928187" cy="455581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6628" tIns="48314" rIns="96628" bIns="48314"/>
          <a:lstStyle/>
          <a:p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Saturday Apr 16,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Requirments Validation and Management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29EDF0-3F77-44C6-8098-C7E0C9B71E4D}" type="slidenum">
              <a:rPr lang="ar-SA"/>
              <a:pPr/>
              <a:t>3</a:t>
            </a:fld>
            <a:endParaRPr lang="en-US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Arial" pitchFamily="34" charset="0"/>
              <a:ea typeface="ＭＳ Ｐゴシック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Saturday Apr 16,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Requirments Validation and Management</a:t>
            </a:r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50D0A4-FD35-4371-84D2-BFFA997D540E}" type="slidenum">
              <a:rPr lang="ar-SA"/>
              <a:pPr/>
              <a:t>5</a:t>
            </a:fld>
            <a:endParaRPr lang="en-US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ea typeface="ＭＳ Ｐゴシック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Saturday Apr 16,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Requirments Validation and Management</a:t>
            </a:r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339ED-2296-4DD2-8DDA-3E9131096126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Saturday Apr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Requirments Validation and Management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571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E7B2C29E-32E2-4270-9F39-4390A601CD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14ADA-5420-4AF6-A24C-F9C8AD1F65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2A3623-FFC2-4AF2-AFDE-FFB509E453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AB6B8-1CDB-4ADC-A8AD-989BE1789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A4DFF-0E0E-4841-AB88-FC5AFA58D7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685925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219200" y="2819400"/>
            <a:ext cx="6858000" cy="289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8950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E6EFA536-BF07-417E-9D69-F23A20C072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1E5E0219-78E1-456D-A801-013E1821A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92AEC6-1B88-4FD8-A1C6-BBB32591F8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  <p:sldLayoutId id="2147483720" r:id="rId13"/>
    <p:sldLayoutId id="2147483721" r:id="rId14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Lecture – </a:t>
            </a:r>
            <a:r>
              <a:rPr lang="en-US" dirty="0" smtClean="0"/>
              <a:t>13: Requirements Validation and Management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1600" dirty="0"/>
              <a:t>SWE 205 - Introduction to Software </a:t>
            </a:r>
            <a:r>
              <a:rPr lang="en-US" sz="1600" dirty="0" smtClean="0"/>
              <a:t>Engineering</a:t>
            </a:r>
            <a:endParaRPr lang="en-US" sz="1600" dirty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sz="2800" dirty="0" smtClean="0"/>
              <a:t>Validation techniques</a:t>
            </a:r>
          </a:p>
          <a:p>
            <a:endParaRPr lang="en-US" sz="2800" dirty="0" smtClean="0"/>
          </a:p>
          <a:p>
            <a:r>
              <a:rPr lang="en-US" sz="2800" dirty="0" smtClean="0"/>
              <a:t>Requirements management</a:t>
            </a:r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Changing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Large systems usually have a diverse user community, with many users having different requirements and priorities that may be conflicting or contradictory. </a:t>
            </a:r>
          </a:p>
          <a:p>
            <a:pPr lvl="1"/>
            <a:r>
              <a:rPr lang="en-US" dirty="0" smtClean="0"/>
              <a:t>The final system requirements are inevitably a compromise between them and, with experience, </a:t>
            </a:r>
            <a:endParaRPr lang="en-US" dirty="0" smtClean="0"/>
          </a:p>
          <a:p>
            <a:pPr lvl="1"/>
            <a:r>
              <a:rPr lang="en-US" dirty="0" smtClean="0"/>
              <a:t>it </a:t>
            </a:r>
            <a:r>
              <a:rPr lang="en-US" dirty="0" smtClean="0"/>
              <a:t>is often discovered that the balance of support given to different users has to be changed.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5F70CE-84E9-D04C-9B15-10C693AA0F2A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B"/>
          <p:cNvSpPr/>
          <p:nvPr/>
        </p:nvSpPr>
        <p:spPr>
          <a:xfrm>
            <a:off x="12700" y="6718300"/>
            <a:ext cx="5139267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10 of 15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0" y="0"/>
            <a:ext cx="1727238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Validation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727200" y="0"/>
            <a:ext cx="2228425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Requirements Management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8220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Requirements management planning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04800" y="1219200"/>
            <a:ext cx="8686800" cy="5029200"/>
          </a:xfrm>
        </p:spPr>
        <p:txBody>
          <a:bodyPr/>
          <a:lstStyle/>
          <a:p>
            <a:r>
              <a:rPr lang="en-US" dirty="0" smtClean="0"/>
              <a:t>Requirements management decisions:</a:t>
            </a:r>
          </a:p>
          <a:p>
            <a:pPr lvl="1"/>
            <a:r>
              <a:rPr lang="en-US" i="1" dirty="0" smtClean="0">
                <a:solidFill>
                  <a:srgbClr val="FF0000"/>
                </a:solidFill>
              </a:rPr>
              <a:t>Requirements identification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Each requirement </a:t>
            </a:r>
            <a:br>
              <a:rPr lang="en-US" dirty="0" smtClean="0"/>
            </a:br>
            <a:r>
              <a:rPr lang="en-US" dirty="0" smtClean="0"/>
              <a:t>must be uniquely identified so that it can be </a:t>
            </a:r>
            <a:br>
              <a:rPr lang="en-US" dirty="0" smtClean="0"/>
            </a:br>
            <a:r>
              <a:rPr lang="en-US" dirty="0" smtClean="0"/>
              <a:t>cross-referenced with other requirements. </a:t>
            </a:r>
            <a:endParaRPr lang="en-GB" dirty="0" smtClean="0"/>
          </a:p>
          <a:p>
            <a:pPr lvl="1"/>
            <a:r>
              <a:rPr lang="en-US" i="1" dirty="0" smtClean="0">
                <a:solidFill>
                  <a:srgbClr val="FF0000"/>
                </a:solidFill>
              </a:rPr>
              <a:t>A change management process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This is the set of activities that assess the impact and cost of changes. I discuss this process in more detail in the following section.</a:t>
            </a:r>
            <a:endParaRPr lang="en-GB" dirty="0" smtClean="0"/>
          </a:p>
          <a:p>
            <a:pPr lvl="1"/>
            <a:r>
              <a:rPr lang="en-US" i="1" dirty="0" smtClean="0">
                <a:solidFill>
                  <a:srgbClr val="FF0000"/>
                </a:solidFill>
              </a:rPr>
              <a:t>Traceability policies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These policies define the relationships between each requirement and between the requirements and the system design that should be recorded. </a:t>
            </a:r>
            <a:endParaRPr lang="en-GB" dirty="0" smtClean="0"/>
          </a:p>
          <a:p>
            <a:pPr lvl="1"/>
            <a:r>
              <a:rPr lang="en-US" i="1" dirty="0" smtClean="0">
                <a:solidFill>
                  <a:srgbClr val="FF0000"/>
                </a:solidFill>
              </a:rPr>
              <a:t>Tool support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smtClean="0"/>
              <a:t>Tools that may be used range from specialist requirements management systems to spreadsheets and simple database systems.</a:t>
            </a:r>
            <a:endParaRPr lang="en-GB" dirty="0" smtClean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5F70CE-84E9-D04C-9B15-10C693AA0F2A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6705600" y="1447800"/>
            <a:ext cx="2001261" cy="990600"/>
            <a:chOff x="5203650" y="328004"/>
            <a:chExt cx="4523060" cy="2238858"/>
          </a:xfrm>
        </p:grpSpPr>
        <p:sp>
          <p:nvSpPr>
            <p:cNvPr id="7" name="Horizontal Scroll 6"/>
            <p:cNvSpPr/>
            <p:nvPr/>
          </p:nvSpPr>
          <p:spPr>
            <a:xfrm>
              <a:off x="6131794" y="638504"/>
              <a:ext cx="3594916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4.7.1</a:t>
              </a:r>
              <a:endParaRPr lang="en-US" sz="3600" dirty="0"/>
            </a:p>
          </p:txBody>
        </p: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B"/>
          <p:cNvSpPr/>
          <p:nvPr/>
        </p:nvSpPr>
        <p:spPr>
          <a:xfrm>
            <a:off x="12700" y="6718300"/>
            <a:ext cx="5655733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11 of 15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17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ection2"/>
          <p:cNvSpPr/>
          <p:nvPr/>
        </p:nvSpPr>
        <p:spPr>
          <a:xfrm>
            <a:off x="0" y="0"/>
            <a:ext cx="1727238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Validation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9" name="section3"/>
          <p:cNvSpPr/>
          <p:nvPr/>
        </p:nvSpPr>
        <p:spPr>
          <a:xfrm>
            <a:off x="1727200" y="0"/>
            <a:ext cx="2228425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Requirements Management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732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Requirements change management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Deciding if a requirements change should be accepted</a:t>
            </a:r>
          </a:p>
          <a:p>
            <a:pPr lvl="1"/>
            <a:r>
              <a:rPr lang="en-US" i="1" dirty="0" smtClean="0">
                <a:solidFill>
                  <a:srgbClr val="FF0000"/>
                </a:solidFill>
              </a:rPr>
              <a:t>Problem analysis and change specification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</a:p>
          <a:p>
            <a:pPr lvl="2"/>
            <a:r>
              <a:rPr lang="en-US" dirty="0" smtClean="0"/>
              <a:t>During this stage, the problem or the change proposal is analyzed to check that it is valid. This analysis is fed back to the change requestor who may respond with a more specific requirements change proposal, or decide to withdraw the request.</a:t>
            </a:r>
            <a:endParaRPr lang="en-GB" dirty="0" smtClean="0"/>
          </a:p>
          <a:p>
            <a:pPr lvl="1"/>
            <a:r>
              <a:rPr lang="en-US" i="1" dirty="0" smtClean="0">
                <a:solidFill>
                  <a:srgbClr val="FF0000"/>
                </a:solidFill>
              </a:rPr>
              <a:t>Change analysis and costing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</a:p>
          <a:p>
            <a:pPr lvl="2"/>
            <a:r>
              <a:rPr lang="en-US" dirty="0" smtClean="0"/>
              <a:t>The effect of the proposed change is assessed using traceability information and general knowledge of the system requirements. Once this analysis is completed, a decision is made whether or not to proceed with the requirements change.</a:t>
            </a:r>
            <a:endParaRPr lang="en-GB" dirty="0" smtClean="0"/>
          </a:p>
          <a:p>
            <a:pPr lvl="1"/>
            <a:r>
              <a:rPr lang="en-US" dirty="0" smtClean="0">
                <a:solidFill>
                  <a:srgbClr val="FF0000"/>
                </a:solidFill>
              </a:rPr>
              <a:t>Change implementation</a:t>
            </a:r>
            <a:r>
              <a:rPr lang="en-US" dirty="0" smtClean="0"/>
              <a:t> </a:t>
            </a:r>
          </a:p>
          <a:p>
            <a:pPr lvl="2"/>
            <a:r>
              <a:rPr lang="en-US" dirty="0" smtClean="0"/>
              <a:t>The requirements document and, where necessary, the system design and implementation, are modified. Ideally, the document should be organized so that changes can be easily implemented.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5F70CE-84E9-D04C-9B15-10C693AA0F2A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6990339" y="345744"/>
            <a:ext cx="2001261" cy="990600"/>
            <a:chOff x="5203650" y="328004"/>
            <a:chExt cx="4523060" cy="2238858"/>
          </a:xfrm>
        </p:grpSpPr>
        <p:sp>
          <p:nvSpPr>
            <p:cNvPr id="7" name="Horizontal Scroll 6"/>
            <p:cNvSpPr/>
            <p:nvPr/>
          </p:nvSpPr>
          <p:spPr>
            <a:xfrm>
              <a:off x="6131794" y="638504"/>
              <a:ext cx="3594916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4.7.2</a:t>
              </a:r>
              <a:endParaRPr lang="en-US" sz="3600" dirty="0"/>
            </a:p>
          </p:txBody>
        </p: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PB"/>
          <p:cNvSpPr/>
          <p:nvPr/>
        </p:nvSpPr>
        <p:spPr>
          <a:xfrm>
            <a:off x="12700" y="6718300"/>
            <a:ext cx="6172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12 of 15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17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ection2"/>
          <p:cNvSpPr/>
          <p:nvPr/>
        </p:nvSpPr>
        <p:spPr>
          <a:xfrm>
            <a:off x="0" y="0"/>
            <a:ext cx="1727238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Validation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9" name="section3"/>
          <p:cNvSpPr/>
          <p:nvPr/>
        </p:nvSpPr>
        <p:spPr>
          <a:xfrm>
            <a:off x="1727200" y="0"/>
            <a:ext cx="2228425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Requirements Management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5360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Requirements change management</a:t>
            </a:r>
            <a:r>
              <a:rPr lang="en-GB" dirty="0" smtClean="0"/>
              <a:t> </a:t>
            </a:r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5F70CE-84E9-D04C-9B15-10C693AA0F2A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pic>
        <p:nvPicPr>
          <p:cNvPr id="4" name="Picture 3" descr="4.18 ReqChangeMan.eps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6200" y="6123612"/>
            <a:ext cx="2277760" cy="277188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524000" y="2094131"/>
            <a:ext cx="2358145" cy="6472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Problem analysis and change specification</a:t>
            </a:r>
            <a:endParaRPr lang="en-US" sz="1800" dirty="0"/>
          </a:p>
        </p:txBody>
      </p:sp>
      <p:cxnSp>
        <p:nvCxnSpPr>
          <p:cNvPr id="14" name="Straight Arrow Connector 13"/>
          <p:cNvCxnSpPr>
            <a:endCxn id="11" idx="1"/>
          </p:cNvCxnSpPr>
          <p:nvPr/>
        </p:nvCxnSpPr>
        <p:spPr>
          <a:xfrm>
            <a:off x="228599" y="2417751"/>
            <a:ext cx="1295401" cy="0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3128255" y="3042727"/>
            <a:ext cx="2358145" cy="6472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Change analysis and costing</a:t>
            </a:r>
            <a:endParaRPr lang="en-US" sz="1800" dirty="0"/>
          </a:p>
        </p:txBody>
      </p:sp>
      <p:sp>
        <p:nvSpPr>
          <p:cNvPr id="17" name="Rectangle 16"/>
          <p:cNvSpPr/>
          <p:nvPr/>
        </p:nvSpPr>
        <p:spPr>
          <a:xfrm>
            <a:off x="4728455" y="4000961"/>
            <a:ext cx="2358145" cy="6472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Change implementation</a:t>
            </a:r>
            <a:endParaRPr lang="en-US" sz="1800" dirty="0"/>
          </a:p>
        </p:txBody>
      </p:sp>
      <p:cxnSp>
        <p:nvCxnSpPr>
          <p:cNvPr id="18" name="Straight Arrow Connector 17"/>
          <p:cNvCxnSpPr>
            <a:stCxn id="11" idx="2"/>
            <a:endCxn id="16" idx="1"/>
          </p:cNvCxnSpPr>
          <p:nvPr/>
        </p:nvCxnSpPr>
        <p:spPr>
          <a:xfrm rot="16200000" flipH="1">
            <a:off x="2603176" y="2841267"/>
            <a:ext cx="624977" cy="425182"/>
          </a:xfrm>
          <a:prstGeom prst="bentConnector2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17"/>
          <p:cNvCxnSpPr>
            <a:stCxn id="16" idx="2"/>
            <a:endCxn id="17" idx="1"/>
          </p:cNvCxnSpPr>
          <p:nvPr/>
        </p:nvCxnSpPr>
        <p:spPr>
          <a:xfrm rot="16200000" flipH="1">
            <a:off x="4200584" y="3796709"/>
            <a:ext cx="634615" cy="421127"/>
          </a:xfrm>
          <a:prstGeom prst="bentConnector2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8904" y="1752600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Identified problem</a:t>
            </a:r>
            <a:endParaRPr lang="en-US" sz="1800" dirty="0"/>
          </a:p>
        </p:txBody>
      </p:sp>
      <p:cxnSp>
        <p:nvCxnSpPr>
          <p:cNvPr id="30" name="Straight Arrow Connector 29"/>
          <p:cNvCxnSpPr>
            <a:stCxn id="17" idx="3"/>
          </p:cNvCxnSpPr>
          <p:nvPr/>
        </p:nvCxnSpPr>
        <p:spPr>
          <a:xfrm>
            <a:off x="7086600" y="4324581"/>
            <a:ext cx="1495096" cy="0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7010400" y="3657600"/>
            <a:ext cx="1676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Revised requirements</a:t>
            </a:r>
            <a:endParaRPr lang="en-US" sz="1800" dirty="0"/>
          </a:p>
        </p:txBody>
      </p:sp>
      <p:sp>
        <p:nvSpPr>
          <p:cNvPr id="20" name="TextBox 19"/>
          <p:cNvSpPr txBox="1"/>
          <p:nvPr/>
        </p:nvSpPr>
        <p:spPr>
          <a:xfrm>
            <a:off x="1905000" y="4724400"/>
            <a:ext cx="556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Requirements </a:t>
            </a:r>
            <a:r>
              <a:rPr lang="en-US" sz="1800" dirty="0" smtClean="0"/>
              <a:t>change management</a:t>
            </a:r>
            <a:endParaRPr lang="en-US" sz="1800" dirty="0"/>
          </a:p>
        </p:txBody>
      </p:sp>
      <p:sp>
        <p:nvSpPr>
          <p:cNvPr id="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B"/>
          <p:cNvSpPr/>
          <p:nvPr/>
        </p:nvSpPr>
        <p:spPr>
          <a:xfrm>
            <a:off x="12700" y="6718300"/>
            <a:ext cx="6688667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13 of 15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1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ection2"/>
          <p:cNvSpPr/>
          <p:nvPr/>
        </p:nvSpPr>
        <p:spPr>
          <a:xfrm>
            <a:off x="0" y="0"/>
            <a:ext cx="1727238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Validation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3" name="section3"/>
          <p:cNvSpPr/>
          <p:nvPr/>
        </p:nvSpPr>
        <p:spPr>
          <a:xfrm>
            <a:off x="1727200" y="0"/>
            <a:ext cx="2228425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Requirements Management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57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Key points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Requirements validation is the process of checking the requirements for validity, consistency, completeness, realism and verifiability. </a:t>
            </a:r>
            <a:endParaRPr lang="en-GB" dirty="0" smtClean="0"/>
          </a:p>
          <a:p>
            <a:endParaRPr lang="en-US" dirty="0" smtClean="0"/>
          </a:p>
          <a:p>
            <a:r>
              <a:rPr lang="en-US" dirty="0" smtClean="0"/>
              <a:t>Business, organizational and technical changes inevitably lead to changes to the requirements for a software system. 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Requirements </a:t>
            </a:r>
            <a:r>
              <a:rPr lang="en-US" dirty="0" smtClean="0"/>
              <a:t>management is the process of managing and controlling these changes.</a:t>
            </a:r>
            <a:endParaRPr lang="en-GB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5F70CE-84E9-D04C-9B15-10C693AA0F2A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B"/>
          <p:cNvSpPr/>
          <p:nvPr/>
        </p:nvSpPr>
        <p:spPr>
          <a:xfrm>
            <a:off x="12700" y="6718300"/>
            <a:ext cx="7205133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14 of 15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0" y="0"/>
            <a:ext cx="1727238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Validation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727200" y="0"/>
            <a:ext cx="1936989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Management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005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Next Lecture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en-US" sz="3600" dirty="0" smtClean="0"/>
          </a:p>
          <a:p>
            <a:pPr algn="ctr">
              <a:buNone/>
            </a:pPr>
            <a:endParaRPr lang="en-US" sz="3600" dirty="0" smtClean="0"/>
          </a:p>
          <a:p>
            <a:pPr algn="ctr">
              <a:buNone/>
            </a:pPr>
            <a:r>
              <a:rPr lang="en-US" sz="3600" dirty="0" smtClean="0"/>
              <a:t>Chapter 5  System Modeling</a:t>
            </a:r>
            <a:endParaRPr lang="en-US" sz="36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B"/>
          <p:cNvSpPr/>
          <p:nvPr/>
        </p:nvSpPr>
        <p:spPr>
          <a:xfrm>
            <a:off x="12700" y="6718300"/>
            <a:ext cx="7721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15 of 15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0" y="0"/>
            <a:ext cx="1727238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Validation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727200" y="0"/>
            <a:ext cx="1936989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Management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274638" lvl="1" indent="0">
              <a:lnSpc>
                <a:spcPct val="90000"/>
              </a:lnSpc>
              <a:buNone/>
            </a:pPr>
            <a:r>
              <a:rPr lang="en-GB" sz="2800" dirty="0" smtClean="0"/>
              <a:t>1 - </a:t>
            </a:r>
            <a:r>
              <a:rPr lang="en-GB" sz="2800" dirty="0"/>
              <a:t>Feasibility study</a:t>
            </a:r>
          </a:p>
          <a:p>
            <a:pPr marL="274638" lvl="1" indent="0">
              <a:lnSpc>
                <a:spcPct val="90000"/>
              </a:lnSpc>
              <a:buNone/>
            </a:pPr>
            <a:r>
              <a:rPr lang="en-GB" sz="2800" dirty="0"/>
              <a:t>2 - Requirements elicitation and analysis;</a:t>
            </a:r>
          </a:p>
          <a:p>
            <a:pPr marL="274638" lvl="1" indent="0">
              <a:lnSpc>
                <a:spcPct val="90000"/>
              </a:lnSpc>
              <a:buNone/>
            </a:pPr>
            <a:r>
              <a:rPr lang="en-GB" sz="2800" dirty="0"/>
              <a:t>3 - Requirements specification;</a:t>
            </a:r>
          </a:p>
          <a:p>
            <a:pPr marL="274638" lvl="1" indent="0">
              <a:lnSpc>
                <a:spcPct val="90000"/>
              </a:lnSpc>
              <a:buNone/>
            </a:pPr>
            <a:r>
              <a:rPr lang="en-GB" sz="2800" dirty="0"/>
              <a:t>4 - Requirements validation;</a:t>
            </a:r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645F56-87C8-49AE-AB69-38FEEA9AA94F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B"/>
          <p:cNvSpPr/>
          <p:nvPr/>
        </p:nvSpPr>
        <p:spPr>
          <a:xfrm>
            <a:off x="12700" y="6718300"/>
            <a:ext cx="1007533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 of 15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0" y="0"/>
            <a:ext cx="1727238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Validation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727200" y="0"/>
            <a:ext cx="1936989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Management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0130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/>
        <p:txBody>
          <a:bodyPr lIns="90487" tIns="44450" rIns="90487" bIns="44450"/>
          <a:lstStyle/>
          <a:p>
            <a:r>
              <a:rPr lang="en-GB" dirty="0" smtClean="0"/>
              <a:t>Requirements validation</a:t>
            </a:r>
          </a:p>
        </p:txBody>
      </p:sp>
      <p:sp>
        <p:nvSpPr>
          <p:cNvPr id="50180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 lIns="90487" tIns="44450" rIns="90487" bIns="44450"/>
          <a:lstStyle/>
          <a:p>
            <a:endParaRPr lang="en-GB" dirty="0" smtClean="0"/>
          </a:p>
          <a:p>
            <a:r>
              <a:rPr lang="en-GB" dirty="0" smtClean="0"/>
              <a:t>Concerned with demonstrating that</a:t>
            </a:r>
            <a:br>
              <a:rPr lang="en-GB" dirty="0" smtClean="0"/>
            </a:br>
            <a:r>
              <a:rPr lang="en-GB" dirty="0" smtClean="0"/>
              <a:t> the requirements define the system that the customer really wants.</a:t>
            </a:r>
          </a:p>
          <a:p>
            <a:endParaRPr lang="en-GB" dirty="0" smtClean="0"/>
          </a:p>
          <a:p>
            <a:r>
              <a:rPr lang="en-GB" dirty="0" smtClean="0"/>
              <a:t>Requirements error costs are high so validation is very important</a:t>
            </a:r>
          </a:p>
          <a:p>
            <a:pPr lvl="1"/>
            <a:r>
              <a:rPr lang="en-GB" dirty="0" smtClean="0"/>
              <a:t>Fixing a requirements error after delivery may cost up to 100 times the cost of fixing an implementation error.</a:t>
            </a:r>
          </a:p>
        </p:txBody>
      </p:sp>
      <p:sp>
        <p:nvSpPr>
          <p:cNvPr id="5017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7CC8058-E371-4DF5-9211-B9A2596B4748}" type="slidenum">
              <a:rPr lang="ar-SA"/>
              <a:pPr/>
              <a:t>3</a:t>
            </a:fld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6324600" y="506534"/>
            <a:ext cx="2492392" cy="1474666"/>
            <a:chOff x="5203650" y="328004"/>
            <a:chExt cx="3783987" cy="2238858"/>
          </a:xfrm>
        </p:grpSpPr>
        <p:sp>
          <p:nvSpPr>
            <p:cNvPr id="9" name="Horizontal Scroll 8"/>
            <p:cNvSpPr/>
            <p:nvPr/>
          </p:nvSpPr>
          <p:spPr>
            <a:xfrm>
              <a:off x="6131796" y="638504"/>
              <a:ext cx="2855841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4.6</a:t>
              </a:r>
              <a:endParaRPr lang="en-US" sz="3600" dirty="0"/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B"/>
          <p:cNvSpPr/>
          <p:nvPr/>
        </p:nvSpPr>
        <p:spPr>
          <a:xfrm>
            <a:off x="12700" y="6718300"/>
            <a:ext cx="1524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3 of 15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0" y="0"/>
            <a:ext cx="1986738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Requirements Validation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981200" y="0"/>
            <a:ext cx="1936989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Management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/>
              <a:t>Requirements checking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sz="quarter" idx="1"/>
          </p:nvPr>
        </p:nvSpPr>
        <p:spPr>
          <a:noFill/>
          <a:ln/>
        </p:spPr>
        <p:txBody>
          <a:bodyPr lIns="90487" tIns="44450" rIns="90487" bIns="44450"/>
          <a:lstStyle/>
          <a:p>
            <a:r>
              <a:rPr lang="en-GB" sz="2400" dirty="0" smtClean="0">
                <a:solidFill>
                  <a:srgbClr val="FF0000"/>
                </a:solidFill>
              </a:rPr>
              <a:t>Validity</a:t>
            </a:r>
            <a:endParaRPr lang="en-GB" sz="2400" dirty="0"/>
          </a:p>
          <a:p>
            <a:pPr lvl="1"/>
            <a:r>
              <a:rPr lang="en-GB" sz="2100" dirty="0" smtClean="0"/>
              <a:t>Does </a:t>
            </a:r>
            <a:r>
              <a:rPr lang="en-GB" sz="2100" dirty="0"/>
              <a:t>the system provide the functions which best support the customer’s needs?</a:t>
            </a:r>
          </a:p>
          <a:p>
            <a:r>
              <a:rPr lang="en-GB" sz="2400" dirty="0" smtClean="0">
                <a:solidFill>
                  <a:srgbClr val="FF0000"/>
                </a:solidFill>
              </a:rPr>
              <a:t>Consistency</a:t>
            </a:r>
            <a:r>
              <a:rPr lang="en-GB" sz="2400" dirty="0" smtClean="0"/>
              <a:t>.</a:t>
            </a:r>
          </a:p>
          <a:p>
            <a:pPr lvl="1"/>
            <a:r>
              <a:rPr lang="en-GB" sz="2100" dirty="0" smtClean="0"/>
              <a:t>Are </a:t>
            </a:r>
            <a:r>
              <a:rPr lang="en-GB" sz="2100" dirty="0"/>
              <a:t>there any requirements conflicts?</a:t>
            </a:r>
          </a:p>
          <a:p>
            <a:r>
              <a:rPr lang="en-GB" sz="2400" dirty="0" smtClean="0">
                <a:solidFill>
                  <a:srgbClr val="FF0000"/>
                </a:solidFill>
              </a:rPr>
              <a:t>Completeness</a:t>
            </a:r>
            <a:endParaRPr lang="en-GB" sz="2400" dirty="0" smtClean="0"/>
          </a:p>
          <a:p>
            <a:pPr lvl="1"/>
            <a:r>
              <a:rPr lang="en-GB" sz="2100" dirty="0" smtClean="0"/>
              <a:t>Are </a:t>
            </a:r>
            <a:r>
              <a:rPr lang="en-GB" sz="2100" dirty="0"/>
              <a:t>all functions required by the customer included?</a:t>
            </a:r>
          </a:p>
          <a:p>
            <a:r>
              <a:rPr lang="en-GB" sz="2400" dirty="0" smtClean="0">
                <a:solidFill>
                  <a:srgbClr val="FF0000"/>
                </a:solidFill>
              </a:rPr>
              <a:t>Realism</a:t>
            </a:r>
            <a:endParaRPr lang="en-GB" sz="2400" dirty="0"/>
          </a:p>
          <a:p>
            <a:pPr lvl="1"/>
            <a:r>
              <a:rPr lang="en-GB" sz="2100" dirty="0" smtClean="0"/>
              <a:t>Can </a:t>
            </a:r>
            <a:r>
              <a:rPr lang="en-GB" sz="2100" dirty="0"/>
              <a:t>the requirements be implemented given available budget and technology</a:t>
            </a:r>
          </a:p>
          <a:p>
            <a:r>
              <a:rPr lang="en-GB" sz="2400" dirty="0" smtClean="0">
                <a:solidFill>
                  <a:srgbClr val="FF0000"/>
                </a:solidFill>
              </a:rPr>
              <a:t>Verifiability</a:t>
            </a:r>
            <a:endParaRPr lang="en-GB" sz="2400" dirty="0"/>
          </a:p>
          <a:p>
            <a:pPr lvl="1"/>
            <a:r>
              <a:rPr lang="en-GB" sz="2100" dirty="0" smtClean="0"/>
              <a:t>Can </a:t>
            </a:r>
            <a:r>
              <a:rPr lang="en-GB" sz="2100" dirty="0"/>
              <a:t>the requirements be checked?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5F70CE-84E9-D04C-9B15-10C693AA0F2A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sp>
        <p:nvSpPr>
          <p:cNvPr id="6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B"/>
          <p:cNvSpPr/>
          <p:nvPr/>
        </p:nvSpPr>
        <p:spPr>
          <a:xfrm>
            <a:off x="12700" y="6718300"/>
            <a:ext cx="2040467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4 of 15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1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ection2"/>
          <p:cNvSpPr/>
          <p:nvPr/>
        </p:nvSpPr>
        <p:spPr>
          <a:xfrm>
            <a:off x="0" y="0"/>
            <a:ext cx="1986738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Requirements Validation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4" name="section3"/>
          <p:cNvSpPr/>
          <p:nvPr/>
        </p:nvSpPr>
        <p:spPr>
          <a:xfrm>
            <a:off x="1981200" y="0"/>
            <a:ext cx="1936989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Management</a:t>
            </a:r>
            <a:endParaRPr lang="en-US" sz="12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90511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Requirements validation techniques</a:t>
            </a:r>
          </a:p>
        </p:txBody>
      </p:sp>
      <p:sp>
        <p:nvSpPr>
          <p:cNvPr id="52228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marL="0" indent="0" defTabSz="962025">
              <a:lnSpc>
                <a:spcPct val="90000"/>
              </a:lnSpc>
              <a:buNone/>
            </a:pPr>
            <a:r>
              <a:rPr lang="en-GB" sz="2800" dirty="0" smtClean="0"/>
              <a:t>1 - Requirements reviews</a:t>
            </a:r>
          </a:p>
          <a:p>
            <a:pPr marL="1089025" lvl="1" indent="-479425" defTabSz="962025">
              <a:lnSpc>
                <a:spcPct val="90000"/>
              </a:lnSpc>
            </a:pPr>
            <a:r>
              <a:rPr lang="en-GB" sz="2400" dirty="0" smtClean="0"/>
              <a:t>Systematic manual analysis of the requirements.</a:t>
            </a:r>
          </a:p>
          <a:p>
            <a:pPr marL="0" indent="0" defTabSz="962025">
              <a:lnSpc>
                <a:spcPct val="90000"/>
              </a:lnSpc>
              <a:buNone/>
            </a:pPr>
            <a:endParaRPr lang="en-GB" sz="2800" dirty="0" smtClean="0"/>
          </a:p>
          <a:p>
            <a:pPr marL="0" indent="0" defTabSz="962025">
              <a:lnSpc>
                <a:spcPct val="90000"/>
              </a:lnSpc>
              <a:buNone/>
            </a:pPr>
            <a:r>
              <a:rPr lang="en-GB" sz="2800" dirty="0" smtClean="0"/>
              <a:t>2 - Prototyping</a:t>
            </a:r>
          </a:p>
          <a:p>
            <a:pPr marL="1089025" lvl="1" indent="-479425" defTabSz="962025">
              <a:lnSpc>
                <a:spcPct val="90000"/>
              </a:lnSpc>
            </a:pPr>
            <a:r>
              <a:rPr lang="en-GB" sz="2400" dirty="0" smtClean="0"/>
              <a:t>Using an executable model of the system to check requirements</a:t>
            </a:r>
            <a:r>
              <a:rPr lang="en-GB" sz="2400" dirty="0"/>
              <a:t>. (Covered in Chapter 2)</a:t>
            </a:r>
            <a:endParaRPr lang="en-GB" sz="2400" dirty="0" smtClean="0"/>
          </a:p>
          <a:p>
            <a:pPr marL="0" indent="0" defTabSz="962025">
              <a:lnSpc>
                <a:spcPct val="90000"/>
              </a:lnSpc>
              <a:buNone/>
            </a:pPr>
            <a:endParaRPr lang="en-GB" sz="2800" dirty="0" smtClean="0"/>
          </a:p>
          <a:p>
            <a:pPr marL="0" indent="0" defTabSz="962025">
              <a:lnSpc>
                <a:spcPct val="90000"/>
              </a:lnSpc>
              <a:buNone/>
            </a:pPr>
            <a:r>
              <a:rPr lang="en-GB" sz="2800" dirty="0" smtClean="0"/>
              <a:t>3 - Test-case generation</a:t>
            </a:r>
          </a:p>
          <a:p>
            <a:pPr marL="1089025" lvl="1" indent="-479425" defTabSz="962025">
              <a:lnSpc>
                <a:spcPct val="90000"/>
              </a:lnSpc>
            </a:pPr>
            <a:r>
              <a:rPr lang="en-GB" sz="2400" dirty="0" smtClean="0"/>
              <a:t>Requirements should be testable.</a:t>
            </a:r>
          </a:p>
          <a:p>
            <a:pPr marL="1089025" lvl="1" indent="-479425" defTabSz="962025">
              <a:lnSpc>
                <a:spcPct val="90000"/>
              </a:lnSpc>
            </a:pPr>
            <a:r>
              <a:rPr lang="en-GB" sz="2400" dirty="0" smtClean="0"/>
              <a:t>If a test is difficult or impossible to design, this usually means that the requirement will be difficult to implement and should be reconsidered.</a:t>
            </a:r>
          </a:p>
        </p:txBody>
      </p:sp>
      <p:sp>
        <p:nvSpPr>
          <p:cNvPr id="5222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D734866-E366-41F6-9CF2-9202B911B0F4}" type="slidenum">
              <a:rPr lang="ar-SA"/>
              <a:pPr/>
              <a:t>5</a:t>
            </a:fld>
            <a:endParaRPr lang="en-US"/>
          </a:p>
        </p:txBody>
      </p:sp>
      <p:sp>
        <p:nvSpPr>
          <p:cNvPr id="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B"/>
          <p:cNvSpPr/>
          <p:nvPr/>
        </p:nvSpPr>
        <p:spPr>
          <a:xfrm>
            <a:off x="12700" y="6718300"/>
            <a:ext cx="2556933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5 of 15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1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ection2"/>
          <p:cNvSpPr/>
          <p:nvPr/>
        </p:nvSpPr>
        <p:spPr>
          <a:xfrm>
            <a:off x="0" y="0"/>
            <a:ext cx="1986738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Requirements Validation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3" name="section3"/>
          <p:cNvSpPr/>
          <p:nvPr/>
        </p:nvSpPr>
        <p:spPr>
          <a:xfrm>
            <a:off x="1981200" y="0"/>
            <a:ext cx="1936989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Management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Requirements </a:t>
            </a:r>
            <a:r>
              <a:rPr lang="en-GB" dirty="0" smtClean="0"/>
              <a:t>Management</a:t>
            </a:r>
            <a:endParaRPr lang="en-GB" dirty="0"/>
          </a:p>
        </p:txBody>
      </p:sp>
      <p:sp>
        <p:nvSpPr>
          <p:cNvPr id="5529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z="2400" dirty="0" smtClean="0"/>
              <a:t>It is the </a:t>
            </a:r>
            <a:r>
              <a:rPr lang="en-GB" sz="2400" dirty="0"/>
              <a:t>process of managing changing </a:t>
            </a:r>
            <a:r>
              <a:rPr lang="en-GB" sz="2400" dirty="0" smtClean="0"/>
              <a:t/>
            </a:r>
            <a:br>
              <a:rPr lang="en-GB" sz="2400" dirty="0" smtClean="0"/>
            </a:br>
            <a:r>
              <a:rPr lang="en-GB" sz="2400" dirty="0" smtClean="0"/>
              <a:t>requirements </a:t>
            </a:r>
            <a:r>
              <a:rPr lang="en-GB" sz="2400" dirty="0"/>
              <a:t>during the requirements </a:t>
            </a:r>
            <a:r>
              <a:rPr lang="en-GB" sz="2400" dirty="0" smtClean="0"/>
              <a:t/>
            </a:r>
            <a:br>
              <a:rPr lang="en-GB" sz="2400" dirty="0" smtClean="0"/>
            </a:br>
            <a:r>
              <a:rPr lang="en-GB" sz="2400" dirty="0" smtClean="0"/>
              <a:t>engineering </a:t>
            </a:r>
            <a:r>
              <a:rPr lang="en-GB" sz="2400" dirty="0"/>
              <a:t>process and system development</a:t>
            </a:r>
            <a:r>
              <a:rPr lang="en-GB" sz="2400" dirty="0" smtClean="0"/>
              <a:t>.</a:t>
            </a:r>
          </a:p>
          <a:p>
            <a:endParaRPr lang="en-GB" sz="2400" dirty="0" smtClean="0"/>
          </a:p>
          <a:p>
            <a:r>
              <a:rPr lang="en-GB" sz="2400" dirty="0" smtClean="0"/>
              <a:t>New requirements emerge as a system is being developed and after it has gone into use.</a:t>
            </a:r>
          </a:p>
          <a:p>
            <a:endParaRPr lang="en-US" sz="2400" dirty="0" smtClean="0"/>
          </a:p>
          <a:p>
            <a:r>
              <a:rPr lang="en-US" sz="2400" dirty="0" smtClean="0"/>
              <a:t>You need to keep track of individual requirements and maintain links between dependent requirements so that you can assess the impact of requirements changes. You need to establish a formal process for making change proposals and linking these to system requirements.</a:t>
            </a:r>
            <a:r>
              <a:rPr lang="en-GB" sz="2400" dirty="0" smtClean="0"/>
              <a:t> </a:t>
            </a:r>
            <a:endParaRPr lang="en-GB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5F70CE-84E9-D04C-9B15-10C693AA0F2A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6651608" y="533400"/>
            <a:ext cx="2263792" cy="1474666"/>
            <a:chOff x="5203650" y="328004"/>
            <a:chExt cx="3436923" cy="2238858"/>
          </a:xfrm>
        </p:grpSpPr>
        <p:sp>
          <p:nvSpPr>
            <p:cNvPr id="6" name="Horizontal Scroll 5"/>
            <p:cNvSpPr/>
            <p:nvPr/>
          </p:nvSpPr>
          <p:spPr>
            <a:xfrm>
              <a:off x="6131796" y="638504"/>
              <a:ext cx="2508777" cy="1371601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3600" dirty="0" smtClean="0"/>
                <a:t>4.7</a:t>
              </a:r>
              <a:endParaRPr lang="en-US" sz="3600" dirty="0"/>
            </a:p>
          </p:txBody>
        </p: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B"/>
          <p:cNvSpPr/>
          <p:nvPr/>
        </p:nvSpPr>
        <p:spPr>
          <a:xfrm>
            <a:off x="12700" y="6718300"/>
            <a:ext cx="30734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6 of 15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1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ection2"/>
          <p:cNvSpPr/>
          <p:nvPr/>
        </p:nvSpPr>
        <p:spPr>
          <a:xfrm>
            <a:off x="0" y="0"/>
            <a:ext cx="1727238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Validation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" name="section3"/>
          <p:cNvSpPr/>
          <p:nvPr/>
        </p:nvSpPr>
        <p:spPr>
          <a:xfrm>
            <a:off x="1727200" y="0"/>
            <a:ext cx="2228425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Requirements Management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791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Requirements evolution</a:t>
            </a:r>
            <a:r>
              <a:rPr lang="en-GB" dirty="0" smtClean="0"/>
              <a:t> </a:t>
            </a:r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5F70CE-84E9-D04C-9B15-10C693AA0F2A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pic>
        <p:nvPicPr>
          <p:cNvPr id="4" name="Picture 3" descr="4.17 ReqEvolution.eps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1048" y="5867400"/>
            <a:ext cx="1103296" cy="554214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514407" y="1939545"/>
            <a:ext cx="2358145" cy="80182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Initial understanding of problem</a:t>
            </a:r>
            <a:endParaRPr lang="en-US" sz="1800" dirty="0"/>
          </a:p>
        </p:txBody>
      </p:sp>
      <p:sp>
        <p:nvSpPr>
          <p:cNvPr id="15" name="Rectangle 14"/>
          <p:cNvSpPr/>
          <p:nvPr/>
        </p:nvSpPr>
        <p:spPr>
          <a:xfrm>
            <a:off x="1515355" y="3689966"/>
            <a:ext cx="2358145" cy="64723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 smtClean="0"/>
              <a:t>Initial requirements</a:t>
            </a:r>
            <a:endParaRPr lang="en-US" sz="1800" dirty="0"/>
          </a:p>
        </p:txBody>
      </p:sp>
      <p:cxnSp>
        <p:nvCxnSpPr>
          <p:cNvPr id="17" name="Straight Arrow Connector 17"/>
          <p:cNvCxnSpPr>
            <a:stCxn id="13" idx="2"/>
            <a:endCxn id="15" idx="0"/>
          </p:cNvCxnSpPr>
          <p:nvPr/>
        </p:nvCxnSpPr>
        <p:spPr>
          <a:xfrm rot="16200000" flipH="1">
            <a:off x="2219656" y="3215194"/>
            <a:ext cx="948596" cy="948"/>
          </a:xfrm>
          <a:prstGeom prst="bentConnector3">
            <a:avLst>
              <a:gd name="adj1" fmla="val 50000"/>
            </a:avLst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stCxn id="15" idx="3"/>
            <a:endCxn id="37" idx="4"/>
          </p:cNvCxnSpPr>
          <p:nvPr/>
        </p:nvCxnSpPr>
        <p:spPr>
          <a:xfrm flipV="1">
            <a:off x="3873500" y="2635733"/>
            <a:ext cx="1400971" cy="1377853"/>
          </a:xfrm>
          <a:prstGeom prst="bentConnector2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1346316" y="4572000"/>
            <a:ext cx="6730884" cy="0"/>
          </a:xfrm>
          <a:prstGeom prst="straightConnector1">
            <a:avLst/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1219200" y="4736068"/>
            <a:ext cx="556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Requirements </a:t>
            </a:r>
            <a:r>
              <a:rPr lang="en-US" sz="1800" dirty="0" smtClean="0"/>
              <a:t>Evolution</a:t>
            </a:r>
            <a:endParaRPr lang="en-US" sz="1800" dirty="0"/>
          </a:p>
        </p:txBody>
      </p:sp>
      <p:sp>
        <p:nvSpPr>
          <p:cNvPr id="28" name="Oval 27"/>
          <p:cNvSpPr/>
          <p:nvPr/>
        </p:nvSpPr>
        <p:spPr>
          <a:xfrm>
            <a:off x="9848873" y="2429387"/>
            <a:ext cx="185741" cy="19733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8940808" y="2427853"/>
            <a:ext cx="185741" cy="19733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8940808" y="1663696"/>
            <a:ext cx="185741" cy="19733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9828236" y="1663696"/>
            <a:ext cx="185741" cy="197333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8479454" y="1840879"/>
            <a:ext cx="92870" cy="98666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8464715" y="2294732"/>
            <a:ext cx="92870" cy="98666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10335391" y="2330263"/>
            <a:ext cx="92870" cy="98666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10344235" y="1876410"/>
            <a:ext cx="92870" cy="98666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/>
          <p:cNvGrpSpPr/>
          <p:nvPr/>
        </p:nvGrpSpPr>
        <p:grpSpPr>
          <a:xfrm>
            <a:off x="4765986" y="1981200"/>
            <a:ext cx="2358145" cy="656067"/>
            <a:chOff x="4765986" y="1981200"/>
            <a:chExt cx="2358145" cy="656067"/>
          </a:xfrm>
        </p:grpSpPr>
        <p:sp>
          <p:nvSpPr>
            <p:cNvPr id="16" name="Rectangle 15"/>
            <p:cNvSpPr/>
            <p:nvPr/>
          </p:nvSpPr>
          <p:spPr>
            <a:xfrm>
              <a:off x="4765986" y="1981200"/>
              <a:ext cx="2358145" cy="64723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Changed understanding of problem</a:t>
              </a:r>
              <a:endParaRPr lang="en-US" sz="1800" dirty="0"/>
            </a:p>
          </p:txBody>
        </p:sp>
        <p:sp>
          <p:nvSpPr>
            <p:cNvPr id="36" name="Oval 35"/>
            <p:cNvSpPr/>
            <p:nvPr/>
          </p:nvSpPr>
          <p:spPr>
            <a:xfrm>
              <a:off x="6596059" y="2439934"/>
              <a:ext cx="185741" cy="197333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Oval 36"/>
            <p:cNvSpPr/>
            <p:nvPr/>
          </p:nvSpPr>
          <p:spPr>
            <a:xfrm>
              <a:off x="5181600" y="2438400"/>
              <a:ext cx="185741" cy="197333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5449512" y="3689966"/>
            <a:ext cx="2358145" cy="654533"/>
            <a:chOff x="4765986" y="1981200"/>
            <a:chExt cx="2358145" cy="654533"/>
          </a:xfrm>
        </p:grpSpPr>
        <p:sp>
          <p:nvSpPr>
            <p:cNvPr id="41" name="Rectangle 40"/>
            <p:cNvSpPr/>
            <p:nvPr/>
          </p:nvSpPr>
          <p:spPr>
            <a:xfrm>
              <a:off x="4765986" y="1981200"/>
              <a:ext cx="2358145" cy="647239"/>
            </a:xfrm>
            <a:prstGeom prst="rect">
              <a:avLst/>
            </a:prstGeo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800" dirty="0" smtClean="0"/>
                <a:t>Changed Requirements</a:t>
              </a:r>
              <a:endParaRPr lang="en-US" sz="1800" dirty="0"/>
            </a:p>
          </p:txBody>
        </p:sp>
        <p:sp>
          <p:nvSpPr>
            <p:cNvPr id="42" name="Oval 41"/>
            <p:cNvSpPr/>
            <p:nvPr/>
          </p:nvSpPr>
          <p:spPr>
            <a:xfrm>
              <a:off x="6596059" y="2134154"/>
              <a:ext cx="185741" cy="197333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/>
            <p:cNvSpPr/>
            <p:nvPr/>
          </p:nvSpPr>
          <p:spPr>
            <a:xfrm>
              <a:off x="5181600" y="2438400"/>
              <a:ext cx="185741" cy="197333"/>
            </a:xfrm>
            <a:prstGeom prst="ellips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4" name="Straight Arrow Connector 17"/>
          <p:cNvCxnSpPr>
            <a:stCxn id="36" idx="3"/>
            <a:endCxn id="41" idx="0"/>
          </p:cNvCxnSpPr>
          <p:nvPr/>
        </p:nvCxnSpPr>
        <p:spPr>
          <a:xfrm rot="16200000" flipH="1">
            <a:off x="6085123" y="3146504"/>
            <a:ext cx="1081598" cy="5325"/>
          </a:xfrm>
          <a:prstGeom prst="bentConnector3">
            <a:avLst>
              <a:gd name="adj1" fmla="val 50000"/>
            </a:avLst>
          </a:prstGeom>
          <a:ln w="28575"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7132092" y="4572000"/>
            <a:ext cx="70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Time</a:t>
            </a:r>
            <a:endParaRPr lang="en-US" sz="1800" dirty="0"/>
          </a:p>
        </p:txBody>
      </p:sp>
      <p:sp>
        <p:nvSpPr>
          <p:cNvPr id="5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PB"/>
          <p:cNvSpPr/>
          <p:nvPr/>
        </p:nvSpPr>
        <p:spPr>
          <a:xfrm>
            <a:off x="12700" y="6718300"/>
            <a:ext cx="3589867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7 of 15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5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section2"/>
          <p:cNvSpPr/>
          <p:nvPr/>
        </p:nvSpPr>
        <p:spPr>
          <a:xfrm>
            <a:off x="0" y="0"/>
            <a:ext cx="1727238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Validation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56" name="section3"/>
          <p:cNvSpPr/>
          <p:nvPr/>
        </p:nvSpPr>
        <p:spPr>
          <a:xfrm>
            <a:off x="1727200" y="0"/>
            <a:ext cx="2228425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Requirements Management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85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Changing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 business and technical environment of the system always changes after installation. </a:t>
            </a:r>
          </a:p>
          <a:p>
            <a:pPr lvl="1"/>
            <a:r>
              <a:rPr lang="en-US" dirty="0" smtClean="0"/>
              <a:t>New hardware may be introduced, </a:t>
            </a:r>
            <a:endParaRPr lang="en-US" dirty="0" smtClean="0"/>
          </a:p>
          <a:p>
            <a:pPr lvl="1"/>
            <a:r>
              <a:rPr lang="en-US" dirty="0" smtClean="0"/>
              <a:t>it </a:t>
            </a:r>
            <a:r>
              <a:rPr lang="en-US" dirty="0" smtClean="0"/>
              <a:t>may be necessary to interface the system with other systems, </a:t>
            </a:r>
            <a:endParaRPr lang="en-US" dirty="0" smtClean="0"/>
          </a:p>
          <a:p>
            <a:pPr lvl="1"/>
            <a:r>
              <a:rPr lang="en-US" dirty="0" smtClean="0"/>
              <a:t>business </a:t>
            </a:r>
            <a:r>
              <a:rPr lang="en-US" dirty="0" smtClean="0"/>
              <a:t>priorities may change (with consequent changes in the system support required), and </a:t>
            </a:r>
            <a:endParaRPr lang="en-US" dirty="0" smtClean="0"/>
          </a:p>
          <a:p>
            <a:pPr lvl="1"/>
            <a:r>
              <a:rPr lang="en-US" dirty="0" smtClean="0"/>
              <a:t>new </a:t>
            </a:r>
            <a:r>
              <a:rPr lang="en-US" dirty="0" smtClean="0"/>
              <a:t>legislation and regulations may be introduced that the system must necessarily abide by. </a:t>
            </a:r>
            <a:endParaRPr lang="en-GB" dirty="0" smtClean="0"/>
          </a:p>
          <a:p>
            <a:endParaRPr lang="en-GB" dirty="0" smtClean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5F70CE-84E9-D04C-9B15-10C693AA0F2A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B"/>
          <p:cNvSpPr/>
          <p:nvPr/>
        </p:nvSpPr>
        <p:spPr>
          <a:xfrm>
            <a:off x="12700" y="6718300"/>
            <a:ext cx="4106333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8 of 15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0" y="0"/>
            <a:ext cx="1727238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Validation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727200" y="0"/>
            <a:ext cx="2228425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Requirements Management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429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Changing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The people who pay for a system and the users of that system are rarely the same people. </a:t>
            </a:r>
          </a:p>
          <a:p>
            <a:pPr lvl="1"/>
            <a:r>
              <a:rPr lang="en-US" dirty="0" smtClean="0"/>
              <a:t>System customers impose requirements because of organizational and budgetary constraints. </a:t>
            </a:r>
            <a:endParaRPr lang="en-US" dirty="0" smtClean="0"/>
          </a:p>
          <a:p>
            <a:pPr lvl="1"/>
            <a:r>
              <a:rPr lang="en-US" dirty="0" smtClean="0"/>
              <a:t>These </a:t>
            </a:r>
            <a:r>
              <a:rPr lang="en-US" dirty="0" smtClean="0"/>
              <a:t>may conflict with end-user requirements and, after delivery, new features may have to be added for user support if the system is to meet its goals.</a:t>
            </a:r>
            <a:endParaRPr lang="en-GB" dirty="0" smtClean="0"/>
          </a:p>
          <a:p>
            <a:endParaRPr lang="en-GB" dirty="0" smtClean="0"/>
          </a:p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5F70CE-84E9-D04C-9B15-10C693AA0F2A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PB"/>
          <p:cNvSpPr/>
          <p:nvPr/>
        </p:nvSpPr>
        <p:spPr>
          <a:xfrm>
            <a:off x="12700" y="6718300"/>
            <a:ext cx="4622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9 of 15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0" y="0"/>
            <a:ext cx="1727238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Requirements Validation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727200" y="0"/>
            <a:ext cx="2228425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Requirements Management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9429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9-26 (with Tabs)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2011-09-26 (with Tabs)</Template>
  <TotalTime>2647</TotalTime>
  <Words>805</Words>
  <Application>Microsoft Office PowerPoint</Application>
  <PresentationFormat>On-screen Show (4:3)</PresentationFormat>
  <Paragraphs>171</Paragraphs>
  <Slides>15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SWE205 2011-09-26 (with Tabs)</vt:lpstr>
      <vt:lpstr>Lecture – 13: Requirements Validation and Management  </vt:lpstr>
      <vt:lpstr>Review</vt:lpstr>
      <vt:lpstr>Requirements validation</vt:lpstr>
      <vt:lpstr>Requirements checking</vt:lpstr>
      <vt:lpstr>Requirements validation techniques</vt:lpstr>
      <vt:lpstr>Requirements Management</vt:lpstr>
      <vt:lpstr>Requirements evolution </vt:lpstr>
      <vt:lpstr>Changing requirements</vt:lpstr>
      <vt:lpstr>Changing requirements</vt:lpstr>
      <vt:lpstr>Changing requirements</vt:lpstr>
      <vt:lpstr>Requirements management planning</vt:lpstr>
      <vt:lpstr>Requirements change management</vt:lpstr>
      <vt:lpstr>Requirements change management </vt:lpstr>
      <vt:lpstr>Key points</vt:lpstr>
      <vt:lpstr>Next Lecture</vt:lpstr>
    </vt:vector>
  </TitlesOfParts>
  <Company>khalidm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khalidm</dc:creator>
  <cp:lastModifiedBy>smahmood</cp:lastModifiedBy>
  <cp:revision>325</cp:revision>
  <cp:lastPrinted>2011-04-16T06:14:52Z</cp:lastPrinted>
  <dcterms:created xsi:type="dcterms:W3CDTF">2008-10-05T15:17:56Z</dcterms:created>
  <dcterms:modified xsi:type="dcterms:W3CDTF">2012-10-13T12:41:13Z</dcterms:modified>
</cp:coreProperties>
</file>